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68" r:id="rId15"/>
    <p:sldId id="269" r:id="rId16"/>
    <p:sldId id="277" r:id="rId17"/>
    <p:sldId id="278" r:id="rId18"/>
    <p:sldId id="270" r:id="rId19"/>
    <p:sldId id="272" r:id="rId20"/>
    <p:sldId id="271" r:id="rId21"/>
    <p:sldId id="273" r:id="rId22"/>
    <p:sldId id="274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94660"/>
  </p:normalViewPr>
  <p:slideViewPr>
    <p:cSldViewPr>
      <p:cViewPr>
        <p:scale>
          <a:sx n="94" d="100"/>
          <a:sy n="94" d="100"/>
        </p:scale>
        <p:origin x="-88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941B-EFD6-44A1-BD84-5B70463DD682}" type="datetimeFigureOut">
              <a:rPr lang="en-US" smtClean="0"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9928-E49A-40C5-90E8-D7F11AB6C0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4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941B-EFD6-44A1-BD84-5B70463DD682}" type="datetimeFigureOut">
              <a:rPr lang="en-US" smtClean="0"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9928-E49A-40C5-90E8-D7F11AB6C0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445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941B-EFD6-44A1-BD84-5B70463DD682}" type="datetimeFigureOut">
              <a:rPr lang="en-US" smtClean="0"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9928-E49A-40C5-90E8-D7F11AB6C0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8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941B-EFD6-44A1-BD84-5B70463DD682}" type="datetimeFigureOut">
              <a:rPr lang="en-US" smtClean="0"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9928-E49A-40C5-90E8-D7F11AB6C0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0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941B-EFD6-44A1-BD84-5B70463DD682}" type="datetimeFigureOut">
              <a:rPr lang="en-US" smtClean="0"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9928-E49A-40C5-90E8-D7F11AB6C0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9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941B-EFD6-44A1-BD84-5B70463DD682}" type="datetimeFigureOut">
              <a:rPr lang="en-US" smtClean="0"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9928-E49A-40C5-90E8-D7F11AB6C0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6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941B-EFD6-44A1-BD84-5B70463DD682}" type="datetimeFigureOut">
              <a:rPr lang="en-US" smtClean="0"/>
              <a:t>9/8/2014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9928-E49A-40C5-90E8-D7F11AB6C0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87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941B-EFD6-44A1-BD84-5B70463DD682}" type="datetimeFigureOut">
              <a:rPr lang="en-US" smtClean="0"/>
              <a:t>9/8/2014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9928-E49A-40C5-90E8-D7F11AB6C0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9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941B-EFD6-44A1-BD84-5B70463DD682}" type="datetimeFigureOut">
              <a:rPr lang="en-US" smtClean="0"/>
              <a:t>9/8/2014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9928-E49A-40C5-90E8-D7F11AB6C0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4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941B-EFD6-44A1-BD84-5B70463DD682}" type="datetimeFigureOut">
              <a:rPr lang="en-US" smtClean="0"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9928-E49A-40C5-90E8-D7F11AB6C0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1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941B-EFD6-44A1-BD84-5B70463DD682}" type="datetimeFigureOut">
              <a:rPr lang="en-US" smtClean="0"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9928-E49A-40C5-90E8-D7F11AB6C0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3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4941B-EFD6-44A1-BD84-5B70463DD682}" type="datetimeFigureOut">
              <a:rPr lang="en-US" smtClean="0"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79928-E49A-40C5-90E8-D7F11AB6C0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75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7.png"/><Relationship Id="rId5" Type="http://schemas.openxmlformats.org/officeDocument/2006/relationships/image" Target="../media/image16.pn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000" dirty="0" smtClean="0">
                <a:latin typeface="Century Schoolbook" pitchFamily="18" charset="0"/>
              </a:rPr>
              <a:t>History of Journalism</a:t>
            </a:r>
            <a:endParaRPr lang="en-US" sz="9000" dirty="0">
              <a:latin typeface="Century Schoolboo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4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  <a:latin typeface="Century Schoolbook" pitchFamily="18" charset="0"/>
              </a:rPr>
              <a:t>1860s</a:t>
            </a:r>
            <a:endParaRPr lang="en-US" b="1" dirty="0">
              <a:solidFill>
                <a:srgbClr val="FF33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96737"/>
            <a:ext cx="4419600" cy="5063866"/>
          </a:xfrm>
        </p:spPr>
        <p:txBody>
          <a:bodyPr/>
          <a:lstStyle/>
          <a:p>
            <a:r>
              <a:rPr lang="en-US" dirty="0" smtClean="0">
                <a:latin typeface="Century Schoolbook" pitchFamily="18" charset="0"/>
              </a:rPr>
              <a:t>During the </a:t>
            </a:r>
            <a:r>
              <a:rPr lang="en-US" dirty="0" smtClean="0">
                <a:solidFill>
                  <a:srgbClr val="0070C0"/>
                </a:solidFill>
                <a:latin typeface="Century Schoolbook" pitchFamily="18" charset="0"/>
              </a:rPr>
              <a:t>Civil War</a:t>
            </a:r>
            <a:r>
              <a:rPr lang="en-US" dirty="0" smtClean="0">
                <a:latin typeface="Century Schoolbook" pitchFamily="18" charset="0"/>
              </a:rPr>
              <a:t>, a new invention called the camera showed citizens the news like never before.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entury Schoolbook" pitchFamily="18" charset="0"/>
              </a:rPr>
              <a:t>Photos in the news</a:t>
            </a:r>
            <a:endParaRPr lang="en-US" b="1" dirty="0">
              <a:latin typeface="Century Schoolbook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2286000"/>
            <a:ext cx="4010025" cy="313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0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219200"/>
            <a:ext cx="5029200" cy="1984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828800"/>
            <a:ext cx="56388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153150" cy="537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3657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3276600"/>
            <a:ext cx="1752600" cy="2849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319588" cy="426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5768662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68370"/>
            <a:ext cx="28575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7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  <a:latin typeface="Century Schoolbook" pitchFamily="18" charset="0"/>
              </a:rPr>
              <a:t>1860s</a:t>
            </a:r>
            <a:endParaRPr lang="en-US" b="1" dirty="0">
              <a:solidFill>
                <a:srgbClr val="FF33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96737"/>
            <a:ext cx="4419600" cy="5063866"/>
          </a:xfrm>
        </p:spPr>
        <p:txBody>
          <a:bodyPr/>
          <a:lstStyle/>
          <a:p>
            <a:r>
              <a:rPr lang="en-US" dirty="0" smtClean="0">
                <a:latin typeface="Century Schoolbook" pitchFamily="18" charset="0"/>
              </a:rPr>
              <a:t>News picked up speed!  Reporters sent encoded news back to their papers as it was happening.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entury Schoolbook" pitchFamily="18" charset="0"/>
              </a:rPr>
              <a:t>Invention of the </a:t>
            </a:r>
            <a:r>
              <a:rPr lang="en-US" b="1" dirty="0" smtClean="0">
                <a:solidFill>
                  <a:srgbClr val="0070C0"/>
                </a:solidFill>
                <a:latin typeface="Century Schoolbook" pitchFamily="18" charset="0"/>
              </a:rPr>
              <a:t>telegraph</a:t>
            </a:r>
            <a:endParaRPr lang="en-US" b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3467100" cy="243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81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52400"/>
            <a:ext cx="7239000" cy="400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21957" r="8800" b="15223"/>
          <a:stretch/>
        </p:blipFill>
        <p:spPr bwMode="auto">
          <a:xfrm>
            <a:off x="609600" y="4156472"/>
            <a:ext cx="3505200" cy="21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3581400" cy="305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8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  <a:latin typeface="Century Schoolbook" pitchFamily="18" charset="0"/>
              </a:rPr>
              <a:t>Early 1900s</a:t>
            </a:r>
            <a:endParaRPr lang="en-US" b="1" dirty="0">
              <a:solidFill>
                <a:srgbClr val="FF33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382000" cy="5063866"/>
          </a:xfrm>
        </p:spPr>
        <p:txBody>
          <a:bodyPr/>
          <a:lstStyle/>
          <a:p>
            <a:r>
              <a:rPr lang="en-US" dirty="0" smtClean="0">
                <a:latin typeface="Century Schoolbook" pitchFamily="18" charset="0"/>
              </a:rPr>
              <a:t>Most big cities have a daily newspaper.</a:t>
            </a:r>
          </a:p>
          <a:p>
            <a:r>
              <a:rPr lang="en-US" dirty="0" smtClean="0">
                <a:latin typeface="Century Schoolbook" pitchFamily="18" charset="0"/>
              </a:rPr>
              <a:t>Famous newspaper publishers William Randolph Hearst and Joseph Pulitzer try to win readers with wild stories.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entury Schoolbook" pitchFamily="18" charset="0"/>
              </a:rPr>
              <a:t>Daily newspapers</a:t>
            </a:r>
            <a:endParaRPr lang="en-US" b="1" dirty="0">
              <a:latin typeface="Century Schoolbook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25815"/>
            <a:ext cx="1905000" cy="253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25815"/>
            <a:ext cx="1509298" cy="252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0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  <a:latin typeface="Century Schoolbook" pitchFamily="18" charset="0"/>
              </a:rPr>
              <a:t>1920s – 1940s </a:t>
            </a:r>
            <a:endParaRPr lang="en-US" b="1" dirty="0">
              <a:solidFill>
                <a:srgbClr val="FF33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3276600" cy="5063866"/>
          </a:xfrm>
        </p:spPr>
        <p:txBody>
          <a:bodyPr/>
          <a:lstStyle/>
          <a:p>
            <a:r>
              <a:rPr lang="en-US" dirty="0" smtClean="0">
                <a:latin typeface="Century Schoolbook" pitchFamily="18" charset="0"/>
              </a:rPr>
              <a:t>Families gather around the </a:t>
            </a:r>
            <a:r>
              <a:rPr lang="en-US" dirty="0" smtClean="0">
                <a:solidFill>
                  <a:srgbClr val="0070C0"/>
                </a:solidFill>
                <a:latin typeface="Century Schoolbook" pitchFamily="18" charset="0"/>
              </a:rPr>
              <a:t>radio</a:t>
            </a:r>
            <a:r>
              <a:rPr lang="en-US" dirty="0" smtClean="0">
                <a:latin typeface="Century Schoolbook" pitchFamily="18" charset="0"/>
              </a:rPr>
              <a:t> to hear the day’s news.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entury Schoolbook" pitchFamily="18" charset="0"/>
              </a:rPr>
              <a:t>Radio</a:t>
            </a:r>
            <a:endParaRPr lang="en-US" b="1" dirty="0">
              <a:latin typeface="Century Schoolbook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820" y="2286000"/>
            <a:ext cx="508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23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  <a:latin typeface="Century Schoolbook" pitchFamily="18" charset="0"/>
              </a:rPr>
              <a:t>1950s – 1970s</a:t>
            </a:r>
            <a:endParaRPr lang="en-US" b="1" dirty="0">
              <a:solidFill>
                <a:srgbClr val="FF33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077200" cy="5063866"/>
          </a:xfrm>
        </p:spPr>
        <p:txBody>
          <a:bodyPr/>
          <a:lstStyle/>
          <a:p>
            <a:r>
              <a:rPr lang="en-US" dirty="0" smtClean="0">
                <a:latin typeface="Century Schoolbook" pitchFamily="18" charset="0"/>
              </a:rPr>
              <a:t>Less than 1 percent of households owned a </a:t>
            </a:r>
            <a:r>
              <a:rPr lang="en-US" dirty="0" smtClean="0">
                <a:solidFill>
                  <a:srgbClr val="0070C0"/>
                </a:solidFill>
                <a:latin typeface="Century Schoolbook" pitchFamily="18" charset="0"/>
              </a:rPr>
              <a:t>television</a:t>
            </a:r>
            <a:r>
              <a:rPr lang="en-US" dirty="0" smtClean="0">
                <a:latin typeface="Century Schoolbook" pitchFamily="18" charset="0"/>
              </a:rPr>
              <a:t> in 1948.  By 1970, almost 90 percent of households had at least one television.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entury Schoolbook" pitchFamily="18" charset="0"/>
              </a:rPr>
              <a:t>Early TV news</a:t>
            </a:r>
            <a:endParaRPr lang="en-US" b="1" dirty="0">
              <a:latin typeface="Century Schoolbook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91000"/>
            <a:ext cx="3626168" cy="220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70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  <a:latin typeface="Century Schoolbook" pitchFamily="18" charset="0"/>
              </a:rPr>
              <a:t>1950s – 1970s</a:t>
            </a:r>
            <a:endParaRPr lang="en-US" b="1" dirty="0">
              <a:solidFill>
                <a:srgbClr val="FF33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96737"/>
            <a:ext cx="4419600" cy="5063866"/>
          </a:xfrm>
        </p:spPr>
        <p:txBody>
          <a:bodyPr/>
          <a:lstStyle/>
          <a:p>
            <a:r>
              <a:rPr lang="en-US" dirty="0" smtClean="0">
                <a:latin typeface="Century Schoolbook" pitchFamily="18" charset="0"/>
              </a:rPr>
              <a:t>Because of the hard work of journalists, American history will forever be changed.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entury Schoolbook" pitchFamily="18" charset="0"/>
              </a:rPr>
              <a:t>Journalists investigate stories that change history</a:t>
            </a:r>
            <a:endParaRPr lang="en-US" b="1" dirty="0">
              <a:latin typeface="Century Schoolbook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40" y="2438400"/>
            <a:ext cx="38100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00600"/>
            <a:ext cx="2305050" cy="191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2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  <a:latin typeface="Century Schoolbook" pitchFamily="18" charset="0"/>
              </a:rPr>
              <a:t>1980</a:t>
            </a:r>
            <a:endParaRPr lang="en-US" b="1" dirty="0">
              <a:solidFill>
                <a:srgbClr val="FF33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382000" cy="5063866"/>
          </a:xfrm>
        </p:spPr>
        <p:txBody>
          <a:bodyPr/>
          <a:lstStyle/>
          <a:p>
            <a:r>
              <a:rPr lang="en-US" dirty="0" smtClean="0">
                <a:latin typeface="Century Schoolbook" pitchFamily="18" charset="0"/>
              </a:rPr>
              <a:t>Cable News Network, or</a:t>
            </a:r>
            <a:r>
              <a:rPr lang="en-US" dirty="0" smtClean="0">
                <a:solidFill>
                  <a:srgbClr val="0070C0"/>
                </a:solidFill>
                <a:latin typeface="Century Schoolbook" pitchFamily="18" charset="0"/>
              </a:rPr>
              <a:t> CNN</a:t>
            </a:r>
            <a:r>
              <a:rPr lang="en-US" dirty="0" smtClean="0">
                <a:latin typeface="Century Schoolbook" pitchFamily="18" charset="0"/>
              </a:rPr>
              <a:t>, makes news available 24 hours a day.  This changes news forever.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entury Schoolbook" pitchFamily="18" charset="0"/>
              </a:rPr>
              <a:t>CNN</a:t>
            </a:r>
            <a:endParaRPr lang="en-US" b="1" dirty="0">
              <a:latin typeface="Century Schoolbook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12042"/>
            <a:ext cx="2209800" cy="105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3905721" cy="291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3810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12042"/>
            <a:ext cx="2209800" cy="105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1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  <a:latin typeface="Century Schoolbook" pitchFamily="18" charset="0"/>
              </a:rPr>
              <a:t>59 BC</a:t>
            </a:r>
            <a:endParaRPr lang="en-US" b="1" dirty="0">
              <a:solidFill>
                <a:srgbClr val="FF33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3886200" cy="4525963"/>
          </a:xfrm>
        </p:spPr>
        <p:txBody>
          <a:bodyPr/>
          <a:lstStyle/>
          <a:p>
            <a:r>
              <a:rPr lang="en-US" dirty="0" smtClean="0">
                <a:latin typeface="Century Schoolbook" pitchFamily="18" charset="0"/>
              </a:rPr>
              <a:t>Over 2000 years ago, Ancient </a:t>
            </a:r>
            <a:r>
              <a:rPr lang="en-US" dirty="0" smtClean="0">
                <a:solidFill>
                  <a:srgbClr val="0070C0"/>
                </a:solidFill>
                <a:latin typeface="Century Schoolbook" pitchFamily="18" charset="0"/>
              </a:rPr>
              <a:t>Romans</a:t>
            </a:r>
            <a:r>
              <a:rPr lang="en-US" dirty="0" smtClean="0">
                <a:latin typeface="Century Schoolbook" pitchFamily="18" charset="0"/>
              </a:rPr>
              <a:t> hand wrote news sheets that were posted around the city.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entury Schoolbook" pitchFamily="18" charset="0"/>
              </a:rPr>
              <a:t>The first newspapers</a:t>
            </a:r>
            <a:endParaRPr lang="en-US" b="1" dirty="0">
              <a:latin typeface="Century Schoolbook" pitchFamily="18" charset="0"/>
            </a:endParaRPr>
          </a:p>
        </p:txBody>
      </p:sp>
      <p:pic>
        <p:nvPicPr>
          <p:cNvPr id="5" name="Picture 6" descr="C:\WINDOWS\Application Data\Microsoft\Media Catalog\Downloaded Clips\cl0\AG00521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057400"/>
            <a:ext cx="3810000" cy="3960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8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  <a:latin typeface="Century Schoolbook" pitchFamily="18" charset="0"/>
              </a:rPr>
              <a:t>1982</a:t>
            </a:r>
            <a:endParaRPr lang="en-US" b="1" dirty="0">
              <a:solidFill>
                <a:srgbClr val="FF33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382000" cy="5063866"/>
          </a:xfrm>
        </p:spPr>
        <p:txBody>
          <a:bodyPr/>
          <a:lstStyle/>
          <a:p>
            <a:r>
              <a:rPr lang="en-US" dirty="0" smtClean="0">
                <a:latin typeface="Century Schoolbook" pitchFamily="18" charset="0"/>
              </a:rPr>
              <a:t>America’s first and only national daily newspaper starts publication.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Century Schoolbook" pitchFamily="18" charset="0"/>
              </a:rPr>
              <a:t>USA Today</a:t>
            </a:r>
            <a:endParaRPr lang="en-US" b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3237391"/>
            <a:ext cx="3938588" cy="330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8056"/>
            <a:ext cx="4038600" cy="247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3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  <a:latin typeface="Century Schoolbook" pitchFamily="18" charset="0"/>
              </a:rPr>
              <a:t>1990s – 2000s</a:t>
            </a:r>
            <a:endParaRPr lang="en-US" b="1" dirty="0">
              <a:solidFill>
                <a:srgbClr val="FF33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382000" cy="5063866"/>
          </a:xfrm>
        </p:spPr>
        <p:txBody>
          <a:bodyPr/>
          <a:lstStyle/>
          <a:p>
            <a:r>
              <a:rPr lang="en-US" dirty="0" smtClean="0">
                <a:latin typeface="Century Schoolbook" pitchFamily="18" charset="0"/>
              </a:rPr>
              <a:t>News becomes instant.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Century Schoolbook" pitchFamily="18" charset="0"/>
              </a:rPr>
              <a:t>Internet</a:t>
            </a:r>
            <a:endParaRPr lang="en-US" b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41" y="2971800"/>
            <a:ext cx="5224318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entury Schoolbook" pitchFamily="18" charset="0"/>
              </a:rPr>
              <a:t>Remember this?</a:t>
            </a:r>
            <a:br>
              <a:rPr lang="en-US" b="1" dirty="0" smtClean="0">
                <a:solidFill>
                  <a:srgbClr val="FF0000"/>
                </a:solidFill>
                <a:latin typeface="Century Schoolbook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6" descr="C:\WINDOWS\Application Data\Microsoft\Media Catalog\Downloaded Clips\cl0\AG00521_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457200"/>
            <a:ext cx="1982056" cy="20629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" y="304800"/>
            <a:ext cx="2085340" cy="229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1"/>
            <a:ext cx="2589884" cy="115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3467100" cy="243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86200"/>
            <a:ext cx="3199484" cy="272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" y="2819400"/>
            <a:ext cx="2009140" cy="143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2640140"/>
            <a:ext cx="2844736" cy="99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919423"/>
            <a:ext cx="28575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1"/>
          <a:stretch/>
        </p:blipFill>
        <p:spPr bwMode="auto">
          <a:xfrm>
            <a:off x="7125473" y="76200"/>
            <a:ext cx="158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03948"/>
            <a:ext cx="2286000" cy="477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67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  <a:latin typeface="Century Schoolbook" pitchFamily="18" charset="0"/>
              </a:rPr>
              <a:t>Present day</a:t>
            </a:r>
            <a:endParaRPr lang="en-US" b="1" dirty="0">
              <a:solidFill>
                <a:srgbClr val="FF33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382000" cy="5063866"/>
          </a:xfrm>
        </p:spPr>
        <p:txBody>
          <a:bodyPr/>
          <a:lstStyle/>
          <a:p>
            <a:r>
              <a:rPr lang="en-US" dirty="0" smtClean="0">
                <a:latin typeface="Century Schoolbook" pitchFamily="18" charset="0"/>
              </a:rPr>
              <a:t>News is information.</a:t>
            </a:r>
          </a:p>
          <a:p>
            <a:r>
              <a:rPr lang="en-US" dirty="0" smtClean="0">
                <a:latin typeface="Century Schoolbook" pitchFamily="18" charset="0"/>
              </a:rPr>
              <a:t>News is knowledge.</a:t>
            </a:r>
          </a:p>
          <a:p>
            <a:r>
              <a:rPr lang="en-US" dirty="0" smtClean="0">
                <a:latin typeface="Century Schoolbook" pitchFamily="18" charset="0"/>
              </a:rPr>
              <a:t>News is freedom.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entury Schoolbook" pitchFamily="18" charset="0"/>
              </a:rPr>
              <a:t>News never stops.</a:t>
            </a:r>
            <a:endParaRPr lang="en-US" b="1" dirty="0">
              <a:latin typeface="Century Schoolbook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/>
          <a:stretch/>
        </p:blipFill>
        <p:spPr bwMode="auto">
          <a:xfrm>
            <a:off x="4639550" y="2971800"/>
            <a:ext cx="4519689" cy="39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3573">
            <a:off x="919682" y="4109259"/>
            <a:ext cx="1789310" cy="259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585">
            <a:off x="7156754" y="312648"/>
            <a:ext cx="1742071" cy="143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06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  <a:latin typeface="Century Schoolbook" pitchFamily="18" charset="0"/>
              </a:rPr>
              <a:t>1439</a:t>
            </a:r>
            <a:endParaRPr lang="en-US" b="1" dirty="0">
              <a:solidFill>
                <a:srgbClr val="FF33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667000"/>
            <a:ext cx="4419600" cy="4525963"/>
          </a:xfrm>
        </p:spPr>
        <p:txBody>
          <a:bodyPr/>
          <a:lstStyle/>
          <a:p>
            <a:r>
              <a:rPr lang="en-US" dirty="0" smtClean="0">
                <a:latin typeface="Century Schoolbook" pitchFamily="18" charset="0"/>
              </a:rPr>
              <a:t>Whoa!  Sharing written information just became WAY easier!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entury Schoolbook" pitchFamily="18" charset="0"/>
              </a:rPr>
              <a:t>Johannes Gutenberg develops </a:t>
            </a:r>
            <a:r>
              <a:rPr lang="en-US" b="1" dirty="0" smtClean="0">
                <a:solidFill>
                  <a:srgbClr val="0070C0"/>
                </a:solidFill>
                <a:latin typeface="Century Schoolbook" pitchFamily="18" charset="0"/>
              </a:rPr>
              <a:t>printing press</a:t>
            </a:r>
            <a:endParaRPr lang="en-US" b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362325" cy="384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22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316" y="381000"/>
            <a:ext cx="3296566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78514"/>
            <a:ext cx="5010150" cy="577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23" y="3048000"/>
            <a:ext cx="2065551" cy="294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0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  <a:latin typeface="Century Schoolbook" pitchFamily="18" charset="0"/>
              </a:rPr>
              <a:t>1500s</a:t>
            </a:r>
            <a:endParaRPr lang="en-US" b="1" dirty="0">
              <a:solidFill>
                <a:srgbClr val="FF33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667000"/>
            <a:ext cx="5334000" cy="4525963"/>
          </a:xfrm>
        </p:spPr>
        <p:txBody>
          <a:bodyPr/>
          <a:lstStyle/>
          <a:p>
            <a:r>
              <a:rPr lang="en-US" dirty="0" smtClean="0">
                <a:latin typeface="Century Schoolbook" pitchFamily="18" charset="0"/>
              </a:rPr>
              <a:t>Members of the press criticize and make fun of the king.  Before this time, most citizens would never dream of talking out against the </a:t>
            </a:r>
            <a:r>
              <a:rPr lang="en-US" dirty="0" smtClean="0">
                <a:solidFill>
                  <a:srgbClr val="0070C0"/>
                </a:solidFill>
                <a:latin typeface="Century Schoolbook" pitchFamily="18" charset="0"/>
              </a:rPr>
              <a:t>government</a:t>
            </a:r>
            <a:r>
              <a:rPr lang="en-US" dirty="0" smtClean="0">
                <a:latin typeface="Century Schoolbook" pitchFamily="18" charset="0"/>
              </a:rPr>
              <a:t> .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entury Schoolbook" pitchFamily="18" charset="0"/>
              </a:rPr>
              <a:t>People start sharing criticisms through writing</a:t>
            </a:r>
            <a:endParaRPr lang="en-US" b="1" dirty="0">
              <a:latin typeface="Century Schoolbook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5999"/>
            <a:ext cx="3210713" cy="442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2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  <a:latin typeface="Century Schoolbook" pitchFamily="18" charset="0"/>
              </a:rPr>
              <a:t>1704</a:t>
            </a:r>
            <a:endParaRPr lang="en-US" b="1" dirty="0">
              <a:solidFill>
                <a:srgbClr val="FF33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96737"/>
            <a:ext cx="4419600" cy="5063866"/>
          </a:xfrm>
        </p:spPr>
        <p:txBody>
          <a:bodyPr/>
          <a:lstStyle/>
          <a:p>
            <a:r>
              <a:rPr lang="en-US" dirty="0" smtClean="0">
                <a:latin typeface="Century Schoolbook" pitchFamily="18" charset="0"/>
              </a:rPr>
              <a:t>The Boston News-Letter was one page long and was published once each week.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entury Schoolbook" pitchFamily="18" charset="0"/>
              </a:rPr>
              <a:t>First American newspaper</a:t>
            </a:r>
            <a:endParaRPr lang="en-US" b="1" dirty="0">
              <a:latin typeface="Century Schoolbook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29097"/>
            <a:ext cx="2819400" cy="472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1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  <a:latin typeface="Century Schoolbook" pitchFamily="18" charset="0"/>
              </a:rPr>
              <a:t>1791</a:t>
            </a:r>
            <a:endParaRPr lang="en-US" b="1" dirty="0">
              <a:solidFill>
                <a:srgbClr val="FF33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45" y="1794134"/>
            <a:ext cx="8991600" cy="5063866"/>
          </a:xfrm>
        </p:spPr>
        <p:txBody>
          <a:bodyPr/>
          <a:lstStyle/>
          <a:p>
            <a:r>
              <a:rPr lang="en-US" dirty="0" smtClean="0">
                <a:latin typeface="Century Schoolbook" pitchFamily="18" charset="0"/>
              </a:rPr>
              <a:t>The Bill of Rights is the first 10 amendments to the United States constitution.</a:t>
            </a:r>
          </a:p>
          <a:p>
            <a:r>
              <a:rPr lang="en-US" dirty="0" smtClean="0">
                <a:latin typeface="Century Schoolbook" pitchFamily="18" charset="0"/>
              </a:rPr>
              <a:t>Journalists see the First Amendment as VERY, VERY IMPORTANT because it guarantees </a:t>
            </a:r>
            <a:r>
              <a:rPr lang="en-US" dirty="0" smtClean="0">
                <a:solidFill>
                  <a:srgbClr val="0070C0"/>
                </a:solidFill>
                <a:latin typeface="Century Schoolbook" pitchFamily="18" charset="0"/>
              </a:rPr>
              <a:t>freedom of the press</a:t>
            </a:r>
            <a:r>
              <a:rPr lang="en-US" dirty="0" smtClean="0">
                <a:latin typeface="Century Schoolbook" pitchFamily="18" charset="0"/>
              </a:rPr>
              <a:t>.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entury Schoolbook" pitchFamily="18" charset="0"/>
              </a:rPr>
              <a:t>First Amendment</a:t>
            </a:r>
            <a:endParaRPr lang="en-US" b="1" dirty="0">
              <a:latin typeface="Century Schoolbook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4953000"/>
            <a:ext cx="23812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4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  <a:latin typeface="Century Schoolbook" pitchFamily="18" charset="0"/>
              </a:rPr>
              <a:t>1791</a:t>
            </a:r>
            <a:endParaRPr lang="en-US" b="1" dirty="0">
              <a:solidFill>
                <a:srgbClr val="FF33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458200" cy="5063866"/>
          </a:xfrm>
        </p:spPr>
        <p:txBody>
          <a:bodyPr>
            <a:noAutofit/>
          </a:bodyPr>
          <a:lstStyle/>
          <a:p>
            <a:r>
              <a:rPr lang="en-US" sz="4200" i="1" dirty="0" smtClean="0">
                <a:latin typeface="Californian FB" pitchFamily="18" charset="0"/>
              </a:rPr>
              <a:t>Congress shall make no law respecting an establishment of religion, or prohibiting the free exercise thereof; or abridging the </a:t>
            </a:r>
            <a:r>
              <a:rPr lang="en-US" sz="4200" i="1" dirty="0" smtClean="0">
                <a:solidFill>
                  <a:srgbClr val="0070C0"/>
                </a:solidFill>
                <a:latin typeface="Californian FB" pitchFamily="18" charset="0"/>
              </a:rPr>
              <a:t>freedom</a:t>
            </a:r>
            <a:r>
              <a:rPr lang="en-US" sz="4200" i="1" dirty="0" smtClean="0">
                <a:latin typeface="Californian FB" pitchFamily="18" charset="0"/>
              </a:rPr>
              <a:t> of speech, or </a:t>
            </a:r>
            <a:r>
              <a:rPr lang="en-US" sz="4200" i="1" dirty="0" smtClean="0">
                <a:solidFill>
                  <a:srgbClr val="0070C0"/>
                </a:solidFill>
                <a:latin typeface="Californian FB" pitchFamily="18" charset="0"/>
              </a:rPr>
              <a:t>of the press</a:t>
            </a:r>
            <a:r>
              <a:rPr lang="en-US" sz="4200" i="1" dirty="0" smtClean="0">
                <a:latin typeface="Californian FB" pitchFamily="18" charset="0"/>
              </a:rPr>
              <a:t>; or the right of the people peaceably to assemble, and to petition the Government for a redress of grievances</a:t>
            </a:r>
            <a:endParaRPr lang="en-US" sz="4200" i="1" dirty="0">
              <a:latin typeface="Californian FB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entury Schoolbook" pitchFamily="18" charset="0"/>
              </a:rPr>
              <a:t>First Amendment</a:t>
            </a:r>
            <a:endParaRPr lang="en-US" b="1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8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6" r="4420" b="12364"/>
          <a:stretch/>
        </p:blipFill>
        <p:spPr bwMode="auto">
          <a:xfrm>
            <a:off x="121921" y="228600"/>
            <a:ext cx="718248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4" t="12846" b="7347"/>
          <a:stretch/>
        </p:blipFill>
        <p:spPr bwMode="auto">
          <a:xfrm>
            <a:off x="4099560" y="3413760"/>
            <a:ext cx="467487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4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395</Words>
  <Application>Microsoft Office PowerPoint</Application>
  <PresentationFormat>On-screen Show (4:3)</PresentationFormat>
  <Paragraphs>54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History of Journalism</vt:lpstr>
      <vt:lpstr>59 BC</vt:lpstr>
      <vt:lpstr>1439</vt:lpstr>
      <vt:lpstr>PowerPoint Presentation</vt:lpstr>
      <vt:lpstr>1500s</vt:lpstr>
      <vt:lpstr>1704</vt:lpstr>
      <vt:lpstr>1791</vt:lpstr>
      <vt:lpstr>1791</vt:lpstr>
      <vt:lpstr>PowerPoint Presentation</vt:lpstr>
      <vt:lpstr>1860s</vt:lpstr>
      <vt:lpstr>PowerPoint Presentation</vt:lpstr>
      <vt:lpstr>PowerPoint Presentation</vt:lpstr>
      <vt:lpstr>1860s</vt:lpstr>
      <vt:lpstr>PowerPoint Presentation</vt:lpstr>
      <vt:lpstr>Early 1900s</vt:lpstr>
      <vt:lpstr>1920s – 1940s </vt:lpstr>
      <vt:lpstr>1950s – 1970s</vt:lpstr>
      <vt:lpstr>1950s – 1970s</vt:lpstr>
      <vt:lpstr>1980</vt:lpstr>
      <vt:lpstr>1982</vt:lpstr>
      <vt:lpstr>1990s – 2000s</vt:lpstr>
      <vt:lpstr>Remember this? </vt:lpstr>
      <vt:lpstr>Present 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Journalism</dc:title>
  <dc:creator>theresa.loth</dc:creator>
  <cp:lastModifiedBy>HS-student</cp:lastModifiedBy>
  <cp:revision>20</cp:revision>
  <dcterms:created xsi:type="dcterms:W3CDTF">2012-04-22T20:25:40Z</dcterms:created>
  <dcterms:modified xsi:type="dcterms:W3CDTF">2014-09-08T13:29:34Z</dcterms:modified>
</cp:coreProperties>
</file>